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Lst>
  <p:notesMasterIdLst>
    <p:notesMasterId r:id="rId16"/>
  </p:notesMasterIdLst>
  <p:sldIdLst>
    <p:sldId id="324" r:id="rId7"/>
    <p:sldId id="325" r:id="rId8"/>
    <p:sldId id="323" r:id="rId9"/>
    <p:sldId id="328" r:id="rId10"/>
    <p:sldId id="329" r:id="rId11"/>
    <p:sldId id="318" r:id="rId12"/>
    <p:sldId id="326" r:id="rId13"/>
    <p:sldId id="327"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clark" initials="s" lastIdx="6" clrIdx="0">
    <p:extLst>
      <p:ext uri="{19B8F6BF-5375-455C-9EA6-DF929625EA0E}">
        <p15:presenceInfo xmlns:p15="http://schemas.microsoft.com/office/powerpoint/2012/main" userId="sara.cl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3" autoAdjust="0"/>
    <p:restoredTop sz="62940" autoAdjust="0"/>
  </p:normalViewPr>
  <p:slideViewPr>
    <p:cSldViewPr snapToGrid="0">
      <p:cViewPr varScale="1">
        <p:scale>
          <a:sx n="30" d="100"/>
          <a:sy n="30" d="100"/>
        </p:scale>
        <p:origin x="1915" y="29"/>
      </p:cViewPr>
      <p:guideLst/>
    </p:cSldViewPr>
  </p:slideViewPr>
  <p:notesTextViewPr>
    <p:cViewPr>
      <p:scale>
        <a:sx n="1" d="1"/>
        <a:sy n="1" d="1"/>
      </p:scale>
      <p:origin x="0" y="0"/>
    </p:cViewPr>
  </p:notesTextViewPr>
  <p:notesViewPr>
    <p:cSldViewPr snapToGrid="0">
      <p:cViewPr varScale="1">
        <p:scale>
          <a:sx n="37" d="100"/>
          <a:sy n="37" d="100"/>
        </p:scale>
        <p:origin x="2438" y="2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DB2B8-B563-4754-B21D-B8494B712E59}" type="datetimeFigureOut">
              <a:rPr lang="en-GB" smtClean="0"/>
              <a:t>25/11/2020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4DE17-279A-4F60-BAB9-CFE4637C6CEB}" type="slidenum">
              <a:rPr lang="en-GB" smtClean="0"/>
              <a:t>‹#›</a:t>
            </a:fld>
            <a:endParaRPr lang="en-GB"/>
          </a:p>
        </p:txBody>
      </p:sp>
    </p:spTree>
    <p:extLst>
      <p:ext uri="{BB962C8B-B14F-4D97-AF65-F5344CB8AC3E}">
        <p14:creationId xmlns:p14="http://schemas.microsoft.com/office/powerpoint/2010/main" val="248850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The IOPC oversees the police complaints system in England and Wales. Most complaints are handled by the relevant police force. Only the most serious and sensitive matters are independently investigated by the IOPC. These are the type of matters that have the potential to affect public confidence in the police, such as deaths and serious injuries. </a:t>
            </a:r>
          </a:p>
          <a:p>
            <a:endParaRPr lang="en-GB" dirty="0"/>
          </a:p>
          <a:p>
            <a:r>
              <a:rPr lang="en-GB" sz="1200" dirty="0">
                <a:latin typeface="Arial" panose="020B0604020202020204" pitchFamily="34" charset="0"/>
                <a:cs typeface="Arial" panose="020B0604020202020204" pitchFamily="34" charset="0"/>
              </a:rPr>
              <a:t>We collect information from all police forces in England and Wales about the type of complaints they are receiving and how long it takes them to look into the issues (allegations) raised. Each year, we publish statistics about the complaints received. We also produce quarterly performance data for all police forces.</a:t>
            </a:r>
            <a:endParaRPr lang="en-GB" dirty="0"/>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2</a:t>
            </a:fld>
            <a:endParaRPr lang="en-GB"/>
          </a:p>
        </p:txBody>
      </p:sp>
    </p:spTree>
    <p:extLst>
      <p:ext uri="{BB962C8B-B14F-4D97-AF65-F5344CB8AC3E}">
        <p14:creationId xmlns:p14="http://schemas.microsoft.com/office/powerpoint/2010/main" val="1780119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The Policing and Crime Act 2017 and supporting regulations introduced changes to the police complaints and disciplinary systems. These changes came into effect on 1 February 2020.</a:t>
            </a:r>
          </a:p>
          <a:p>
            <a:pPr marL="0" indent="0">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latin typeface="Arial" panose="020B0604020202020204" pitchFamily="34" charset="0"/>
                <a:cs typeface="Arial" panose="020B0604020202020204" pitchFamily="34" charset="0"/>
              </a:rPr>
              <a:t>The 2019/20 annual statistics only contain</a:t>
            </a:r>
            <a:r>
              <a:rPr lang="en-GB" sz="1200" dirty="0">
                <a:solidFill>
                  <a:srgbClr val="FF0000"/>
                </a:solidFill>
                <a:latin typeface="Arial" panose="020B0604020202020204" pitchFamily="34" charset="0"/>
                <a:cs typeface="Arial" panose="020B0604020202020204" pitchFamily="34" charset="0"/>
              </a:rPr>
              <a:t> </a:t>
            </a:r>
            <a:r>
              <a:rPr lang="en-GB" sz="1200" b="1" dirty="0">
                <a:solidFill>
                  <a:srgbClr val="FF0000"/>
                </a:solidFill>
                <a:latin typeface="Arial" panose="020B0604020202020204" pitchFamily="34" charset="0"/>
                <a:cs typeface="Arial" panose="020B0604020202020204" pitchFamily="34" charset="0"/>
              </a:rPr>
              <a:t>information for complaints that have not been affected by the Policing and Crime Act 2017, which are </a:t>
            </a:r>
            <a:r>
              <a:rPr lang="en-GB" sz="1200" dirty="0">
                <a:latin typeface="Arial" panose="020B0604020202020204" pitchFamily="34" charset="0"/>
                <a:cs typeface="Arial" panose="020B0604020202020204" pitchFamily="34" charset="0"/>
              </a:rPr>
              <a:t>complaints received by police forces in England and Wales prior to 1 February 2020, with the exception of the British Transport Police, who have continued to operate under the previous legislation. </a:t>
            </a:r>
          </a:p>
          <a:p>
            <a:pPr marL="0" indent="0">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Complaints recorded from 1 February 2020 will be published alongside the 2020/21, with early indications at the beginning of 2021. </a:t>
            </a:r>
          </a:p>
          <a:p>
            <a:endParaRPr lang="en-GB" sz="1200" dirty="0">
              <a:effectLst/>
            </a:endParaRPr>
          </a:p>
        </p:txBody>
      </p:sp>
      <p:sp>
        <p:nvSpPr>
          <p:cNvPr id="4" name="Slide Number Placeholder 3"/>
          <p:cNvSpPr>
            <a:spLocks noGrp="1"/>
          </p:cNvSpPr>
          <p:nvPr>
            <p:ph type="sldNum" sz="quarter" idx="5"/>
          </p:nvPr>
        </p:nvSpPr>
        <p:spPr/>
        <p:txBody>
          <a:bodyPr/>
          <a:lstStyle/>
          <a:p>
            <a:fld id="{AEF4DE17-279A-4F60-BAB9-CFE4637C6CEB}" type="slidenum">
              <a:rPr lang="en-GB" smtClean="0"/>
              <a:t>3</a:t>
            </a:fld>
            <a:endParaRPr lang="en-GB"/>
          </a:p>
        </p:txBody>
      </p:sp>
    </p:spTree>
    <p:extLst>
      <p:ext uri="{BB962C8B-B14F-4D97-AF65-F5344CB8AC3E}">
        <p14:creationId xmlns:p14="http://schemas.microsoft.com/office/powerpoint/2010/main" val="139432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4</a:t>
            </a:fld>
            <a:endParaRPr lang="en-GB"/>
          </a:p>
        </p:txBody>
      </p:sp>
    </p:spTree>
    <p:extLst>
      <p:ext uri="{BB962C8B-B14F-4D97-AF65-F5344CB8AC3E}">
        <p14:creationId xmlns:p14="http://schemas.microsoft.com/office/powerpoint/2010/main" val="1868436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complaints referred to in the 2019/20 statistics the appeals system was still in place. Reviews, referred to earlier in this presentation, apply to complaints made after 1 February 2020.</a:t>
            </a:r>
          </a:p>
          <a:p>
            <a:endParaRPr lang="en-US" dirty="0"/>
          </a:p>
          <a:p>
            <a:r>
              <a:rPr lang="en-US" dirty="0"/>
              <a:t>Only a small proportion of the 2,858 appeals the IOPC dealt with related to local resolutions (3%), we upheld 49% (of that small proportion). </a:t>
            </a:r>
          </a:p>
          <a:p>
            <a:r>
              <a:rPr lang="en-US" dirty="0"/>
              <a:t>Local investigation appeals accounted for 44% of all the appeals we saw, the remaining majority were non-recording, of which the IOPC handled all this type. (next slide but linked to this point) This has been superseded by new legislation. </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5</a:t>
            </a:fld>
            <a:endParaRPr lang="en-GB"/>
          </a:p>
        </p:txBody>
      </p:sp>
    </p:spTree>
    <p:extLst>
      <p:ext uri="{BB962C8B-B14F-4D97-AF65-F5344CB8AC3E}">
        <p14:creationId xmlns:p14="http://schemas.microsoft.com/office/powerpoint/2010/main" val="4270451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sz="1200" kern="1200" dirty="0">
                <a:solidFill>
                  <a:schemeClr val="tx1"/>
                </a:solidFill>
                <a:effectLst/>
                <a:latin typeface="+mn-lt"/>
                <a:ea typeface="+mn-ea"/>
                <a:cs typeface="+mn-cs"/>
              </a:rPr>
              <a:t>An effective complaints system is vital for public confidence in policing and that is why we have welcomed the changes brought in by the Government earlier this year.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agree that all complaints should receive a reasonable and proportionate response and welcome the introduction of a simplified process for review when complainants are not satisfied with that response.</a:t>
            </a: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6</a:t>
            </a:fld>
            <a:endParaRPr lang="en-GB"/>
          </a:p>
        </p:txBody>
      </p:sp>
    </p:spTree>
    <p:extLst>
      <p:ext uri="{BB962C8B-B14F-4D97-AF65-F5344CB8AC3E}">
        <p14:creationId xmlns:p14="http://schemas.microsoft.com/office/powerpoint/2010/main" val="16044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Complaints can be resolved quickly and if the complainant is satisfied, then </a:t>
            </a:r>
            <a:r>
              <a:rPr lang="en-GB" sz="1200">
                <a:latin typeface="Arial" panose="020B0604020202020204" pitchFamily="34" charset="0"/>
                <a:cs typeface="Arial" panose="020B0604020202020204" pitchFamily="34" charset="0"/>
              </a:rPr>
              <a:t>their complaint will </a:t>
            </a:r>
            <a:r>
              <a:rPr lang="en-GB" sz="1200" dirty="0">
                <a:latin typeface="Arial" panose="020B0604020202020204" pitchFamily="34" charset="0"/>
                <a:cs typeface="Arial" panose="020B0604020202020204" pitchFamily="34" charset="0"/>
              </a:rPr>
              <a:t>not be recorded under the Police Reform Act 2002 (although details about it will be logged). If the complaint cannot be resolved quickly then the police force must record it and handle it under Schedule 3 of</a:t>
            </a:r>
            <a:r>
              <a:rPr lang="en-GB" sz="1200" baseline="0"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the Police Reform Act 2002. This may or may not involve an investigation</a:t>
            </a:r>
          </a:p>
          <a:p>
            <a:pPr lvl="0"/>
            <a:endParaRPr lang="en-GB" dirty="0"/>
          </a:p>
          <a:p>
            <a:pPr lvl="0"/>
            <a:r>
              <a:rPr lang="en-GB" dirty="0"/>
              <a:t>By law, certain serious complaints must be recorded. This includes complaints that could result in criminal charges for an officer, if the allegation was proven. </a:t>
            </a:r>
          </a:p>
          <a:p>
            <a:pPr lvl="0"/>
            <a:endParaRPr lang="en-GB" dirty="0"/>
          </a:p>
          <a:p>
            <a:pPr lvl="0"/>
            <a:r>
              <a:rPr lang="en-GB" dirty="0"/>
              <a:t>For certain serious complaints, the force may carry out an investigation. </a:t>
            </a:r>
          </a:p>
          <a:p>
            <a:pPr lvl="0"/>
            <a:endParaRPr lang="en-GB" dirty="0"/>
          </a:p>
          <a:p>
            <a:pPr lvl="0"/>
            <a:r>
              <a:rPr lang="en-GB" dirty="0"/>
              <a:t>Certain types of serious complaints must be referred to the IOPC, such as when someone dies or is seriously injured during contact with the police, cases of serious corruption, or allegations that an officer seriously assaulted someone or committed a serious sexual offence. The IOPC then decides whether the complaint should be handled by us or by the police force. </a:t>
            </a:r>
          </a:p>
          <a:p>
            <a:pPr lvl="0"/>
            <a:endParaRPr lang="en-GB" dirty="0"/>
          </a:p>
          <a:p>
            <a:pPr lvl="0"/>
            <a:r>
              <a:rPr lang="en-GB" dirty="0"/>
              <a:t>If a complainant is unhappy with the outcome, they can apply for a review. Depending on the complaint, the review may be done by the police and crime commissioner for the police force involved in the complaint, or it may be done by the IOPC. </a:t>
            </a:r>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7</a:t>
            </a:fld>
            <a:endParaRPr lang="en-GB"/>
          </a:p>
        </p:txBody>
      </p:sp>
    </p:spTree>
    <p:extLst>
      <p:ext uri="{BB962C8B-B14F-4D97-AF65-F5344CB8AC3E}">
        <p14:creationId xmlns:p14="http://schemas.microsoft.com/office/powerpoint/2010/main" val="2593057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We will continue to work closely with the police and other policing bodies to help them embed the new reforms to help ensure they deliver an improved complaints system for both complainants and the police. </a:t>
            </a:r>
            <a:endParaRPr lang="en-GB" dirty="0">
              <a:effectLst/>
            </a:endParaRPr>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8</a:t>
            </a:fld>
            <a:endParaRPr lang="en-GB"/>
          </a:p>
        </p:txBody>
      </p:sp>
    </p:spTree>
    <p:extLst>
      <p:ext uri="{BB962C8B-B14F-4D97-AF65-F5344CB8AC3E}">
        <p14:creationId xmlns:p14="http://schemas.microsoft.com/office/powerpoint/2010/main" val="3511332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i="1"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DFBAB56-9991-4E61-8D31-5CBE12648917}" type="slidenum">
              <a:rPr lang="en-GB" smtClean="0"/>
              <a:t>9</a:t>
            </a:fld>
            <a:endParaRPr lang="en-GB"/>
          </a:p>
        </p:txBody>
      </p:sp>
    </p:spTree>
    <p:extLst>
      <p:ext uri="{BB962C8B-B14F-4D97-AF65-F5344CB8AC3E}">
        <p14:creationId xmlns:p14="http://schemas.microsoft.com/office/powerpoint/2010/main" val="3391386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87408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43499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14762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562C1C-8C21-0048-94A3-B9FA3166257F}"/>
              </a:ext>
            </a:extLst>
          </p:cNvPr>
          <p:cNvSpPr>
            <a:spLocks noGrp="1"/>
          </p:cNvSpPr>
          <p:nvPr>
            <p:ph type="dt" sz="half" idx="10"/>
          </p:nvPr>
        </p:nvSpPr>
        <p:spPr>
          <a:xfrm>
            <a:off x="628650" y="6356350"/>
            <a:ext cx="2057400" cy="365125"/>
          </a:xfrm>
          <a:prstGeom prst="rect">
            <a:avLst/>
          </a:prstGeom>
        </p:spPr>
        <p:txBody>
          <a:bodyPr/>
          <a:lstStyle/>
          <a:p>
            <a:fld id="{F444698A-DD95-9649-8A50-99DC8B1D5F50}" type="datetimeFigureOut">
              <a:rPr lang="en-US" smtClean="0"/>
              <a:t>11/25/2020</a:t>
            </a:fld>
            <a:endParaRPr lang="en-US"/>
          </a:p>
        </p:txBody>
      </p:sp>
      <p:sp>
        <p:nvSpPr>
          <p:cNvPr id="3" name="Footer Placeholder 2">
            <a:extLst>
              <a:ext uri="{FF2B5EF4-FFF2-40B4-BE49-F238E27FC236}">
                <a16:creationId xmlns:a16="http://schemas.microsoft.com/office/drawing/2014/main" id="{38F97BE9-D7FC-4D4E-8EBC-72D180647F9B}"/>
              </a:ext>
            </a:extLst>
          </p:cNvPr>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FA52F2F-DCC0-F54B-943F-2B1D4BC42A8F}"/>
              </a:ext>
            </a:extLst>
          </p:cNvPr>
          <p:cNvSpPr>
            <a:spLocks noGrp="1"/>
          </p:cNvSpPr>
          <p:nvPr>
            <p:ph type="sldNum" sz="quarter" idx="12"/>
          </p:nvPr>
        </p:nvSpPr>
        <p:spPr>
          <a:xfrm>
            <a:off x="6457950" y="6356350"/>
            <a:ext cx="2057400" cy="365125"/>
          </a:xfrm>
          <a:prstGeom prst="rect">
            <a:avLst/>
          </a:prstGeom>
        </p:spPr>
        <p:txBody>
          <a:bodyPr/>
          <a:lstStyle/>
          <a:p>
            <a:fld id="{85E46BFE-AA54-4E41-AD30-719F46AF7727}" type="slidenum">
              <a:rPr lang="en-US" smtClean="0"/>
              <a:t>‹#›</a:t>
            </a:fld>
            <a:endParaRPr lang="en-US"/>
          </a:p>
        </p:txBody>
      </p:sp>
    </p:spTree>
    <p:extLst>
      <p:ext uri="{BB962C8B-B14F-4D97-AF65-F5344CB8AC3E}">
        <p14:creationId xmlns:p14="http://schemas.microsoft.com/office/powerpoint/2010/main" val="30455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72591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9C011-6F69-4226-B5C9-CC57D7F25431}"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96676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9C011-6F69-4226-B5C9-CC57D7F25431}"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3605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9C011-6F69-4226-B5C9-CC57D7F25431}" type="datetimeFigureOut">
              <a:rPr lang="en-GB" smtClean="0"/>
              <a:t>25/11/2020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89309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9C011-6F69-4226-B5C9-CC57D7F25431}" type="datetimeFigureOut">
              <a:rPr lang="en-GB" smtClean="0"/>
              <a:t>25/11/2020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9952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9C011-6F69-4226-B5C9-CC57D7F25431}" type="datetimeFigureOut">
              <a:rPr lang="en-GB" smtClean="0"/>
              <a:t>25/11/2020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43533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97751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8013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9C011-6F69-4226-B5C9-CC57D7F25431}" type="datetimeFigureOut">
              <a:rPr lang="en-GB" smtClean="0"/>
              <a:t>25/11/2020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88ADA-4EF0-4812-8F08-C9419BBA1F9C}" type="slidenum">
              <a:rPr lang="en-GB" smtClean="0"/>
              <a:t>‹#›</a:t>
            </a:fld>
            <a:endParaRPr lang="en-GB"/>
          </a:p>
        </p:txBody>
      </p:sp>
      <p:sp>
        <p:nvSpPr>
          <p:cNvPr id="7" name="Rectangle 6"/>
          <p:cNvSpPr/>
          <p:nvPr userDrawn="1"/>
        </p:nvSpPr>
        <p:spPr>
          <a:xfrm>
            <a:off x="0" y="0"/>
            <a:ext cx="178420" cy="6858000"/>
          </a:xfrm>
          <a:prstGeom prst="rect">
            <a:avLst/>
          </a:prstGeom>
          <a:solidFill>
            <a:srgbClr val="F1BA39"/>
          </a:solidFill>
          <a:ln>
            <a:solidFill>
              <a:srgbClr val="F1BA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68772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A4B689-A6AB-8F47-891B-1B3F9294ED4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pic>
        <p:nvPicPr>
          <p:cNvPr id="7" name="Picture 6">
            <a:extLst>
              <a:ext uri="{FF2B5EF4-FFF2-40B4-BE49-F238E27FC236}">
                <a16:creationId xmlns:a16="http://schemas.microsoft.com/office/drawing/2014/main" id="{51763D94-DB62-B544-A461-D4C184DA250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9CB6836B-C4D3-CB46-A963-2A2108B65AB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7723" y="5731052"/>
            <a:ext cx="575254" cy="761823"/>
          </a:xfrm>
          <a:prstGeom prst="rect">
            <a:avLst/>
          </a:prstGeom>
        </p:spPr>
      </p:pic>
    </p:spTree>
    <p:extLst>
      <p:ext uri="{BB962C8B-B14F-4D97-AF65-F5344CB8AC3E}">
        <p14:creationId xmlns:p14="http://schemas.microsoft.com/office/powerpoint/2010/main" val="3046132657"/>
      </p:ext>
    </p:extLst>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content_design_team@policeconduct.gov.uk"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hyperlink" Target="mailto:oversight@policeconduct.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CFBE83-9223-CE46-A6D6-4E0E5AFCBF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551" y="2288054"/>
            <a:ext cx="7199616" cy="2879846"/>
          </a:xfrm>
          <a:prstGeom prst="rect">
            <a:avLst/>
          </a:prstGeom>
        </p:spPr>
      </p:pic>
      <p:sp>
        <p:nvSpPr>
          <p:cNvPr id="2" name="Rectangle 1">
            <a:extLst>
              <a:ext uri="{FF2B5EF4-FFF2-40B4-BE49-F238E27FC236}">
                <a16:creationId xmlns:a16="http://schemas.microsoft.com/office/drawing/2014/main" id="{AD4DE86A-045D-2345-A7FE-515168ED116D}"/>
              </a:ext>
            </a:extLst>
          </p:cNvPr>
          <p:cNvSpPr/>
          <p:nvPr/>
        </p:nvSpPr>
        <p:spPr>
          <a:xfrm>
            <a:off x="997331" y="2433410"/>
            <a:ext cx="5185784" cy="1991180"/>
          </a:xfrm>
          <a:prstGeom prst="rect">
            <a:avLst/>
          </a:prstGeom>
        </p:spPr>
        <p:txBody>
          <a:bodyPr wrap="square" lIns="0" tIns="0" rIns="0" bIns="0">
            <a:spAutoFit/>
          </a:bodyPr>
          <a:lstStyle/>
          <a:p>
            <a:pPr>
              <a:lnSpc>
                <a:spcPts val="3900"/>
              </a:lnSpc>
            </a:pPr>
            <a:endParaRPr lang="en-GB" sz="3600" b="1" dirty="0">
              <a:solidFill>
                <a:schemeClr val="bg1"/>
              </a:solidFill>
              <a:latin typeface="Arial Narrow" panose="020B0604020202020204" pitchFamily="34" charset="0"/>
              <a:cs typeface="Arial Narrow" panose="020B0604020202020204" pitchFamily="34" charset="0"/>
            </a:endParaRPr>
          </a:p>
          <a:p>
            <a:pPr>
              <a:lnSpc>
                <a:spcPts val="3900"/>
              </a:lnSpc>
            </a:pPr>
            <a:r>
              <a:rPr lang="en-GB" sz="3600" b="1" dirty="0">
                <a:solidFill>
                  <a:schemeClr val="bg1"/>
                </a:solidFill>
                <a:latin typeface="Arial" panose="020B0604020202020204" pitchFamily="34" charset="0"/>
                <a:cs typeface="Arial" panose="020B0604020202020204" pitchFamily="34" charset="0"/>
              </a:rPr>
              <a:t>Police complaints:</a:t>
            </a:r>
          </a:p>
          <a:p>
            <a:pPr>
              <a:lnSpc>
                <a:spcPts val="3900"/>
              </a:lnSpc>
            </a:pPr>
            <a:r>
              <a:rPr lang="en-GB" sz="3600" b="1" dirty="0">
                <a:solidFill>
                  <a:schemeClr val="bg1"/>
                </a:solidFill>
                <a:latin typeface="Arial" panose="020B0604020202020204" pitchFamily="34" charset="0"/>
                <a:cs typeface="Arial" panose="020B0604020202020204" pitchFamily="34" charset="0"/>
              </a:rPr>
              <a:t>Statistics for England </a:t>
            </a:r>
            <a:br>
              <a:rPr lang="en-GB" sz="3600" b="1" dirty="0">
                <a:solidFill>
                  <a:schemeClr val="bg1"/>
                </a:solidFill>
                <a:latin typeface="Arial" panose="020B0604020202020204" pitchFamily="34" charset="0"/>
                <a:cs typeface="Arial" panose="020B0604020202020204" pitchFamily="34" charset="0"/>
              </a:rPr>
            </a:br>
            <a:r>
              <a:rPr lang="en-GB" sz="3600" b="1" dirty="0">
                <a:solidFill>
                  <a:schemeClr val="bg1"/>
                </a:solidFill>
                <a:latin typeface="Arial" panose="020B0604020202020204" pitchFamily="34" charset="0"/>
                <a:cs typeface="Arial" panose="020B0604020202020204" pitchFamily="34" charset="0"/>
              </a:rPr>
              <a:t>and Wales 2019/20</a:t>
            </a:r>
            <a:endParaRPr lang="en-GB" sz="3600" dirty="0">
              <a:solidFill>
                <a:schemeClr val="bg1"/>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ACA0E87E-53DD-3E4A-9437-75AD021A05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3989" y="5375304"/>
            <a:ext cx="967228" cy="1162049"/>
          </a:xfrm>
          <a:prstGeom prst="rect">
            <a:avLst/>
          </a:prstGeom>
        </p:spPr>
      </p:pic>
      <p:pic>
        <p:nvPicPr>
          <p:cNvPr id="9" name="Picture 8">
            <a:extLst>
              <a:ext uri="{FF2B5EF4-FFF2-40B4-BE49-F238E27FC236}">
                <a16:creationId xmlns:a16="http://schemas.microsoft.com/office/drawing/2014/main" id="{3DDEDDD4-983C-354B-8E9E-19498D9E5B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spTree>
    <p:extLst>
      <p:ext uri="{BB962C8B-B14F-4D97-AF65-F5344CB8AC3E}">
        <p14:creationId xmlns:p14="http://schemas.microsoft.com/office/powerpoint/2010/main" val="51975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6A33E-EDBE-46A4-87A1-6A87A6519C1F}"/>
              </a:ext>
            </a:extLst>
          </p:cNvPr>
          <p:cNvSpPr>
            <a:spLocks noGrp="1"/>
          </p:cNvSpPr>
          <p:nvPr>
            <p:ph type="title"/>
          </p:nvPr>
        </p:nvSpPr>
        <p:spPr>
          <a:xfrm>
            <a:off x="748252" y="2446036"/>
            <a:ext cx="7886700" cy="2029712"/>
          </a:xfrm>
        </p:spPr>
        <p:txBody>
          <a:bodyPr>
            <a:normAutofit/>
          </a:bodyPr>
          <a:lstStyle/>
          <a:p>
            <a:r>
              <a:rPr lang="en-GB" sz="2000" dirty="0">
                <a:latin typeface="Arial" panose="020B0604020202020204" pitchFamily="34" charset="0"/>
                <a:cs typeface="Arial" panose="020B0604020202020204" pitchFamily="34" charset="0"/>
              </a:rPr>
              <a:t>Our police complaints statistics reports include information about the number and type of complaints made. They also set out how these complaints were subsequently dealt with and include demographic data about who complained and who the complaint was about.</a:t>
            </a:r>
            <a:br>
              <a:rPr lang="en-GB" dirty="0"/>
            </a:br>
            <a:endParaRPr lang="en-GB" dirty="0"/>
          </a:p>
        </p:txBody>
      </p:sp>
      <p:pic>
        <p:nvPicPr>
          <p:cNvPr id="6" name="Content Placeholder 3">
            <a:extLst>
              <a:ext uri="{FF2B5EF4-FFF2-40B4-BE49-F238E27FC236}">
                <a16:creationId xmlns:a16="http://schemas.microsoft.com/office/drawing/2014/main" id="{2DE86FCF-F80F-49FD-99F7-EE818B08B8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Box 6">
            <a:extLst>
              <a:ext uri="{FF2B5EF4-FFF2-40B4-BE49-F238E27FC236}">
                <a16:creationId xmlns:a16="http://schemas.microsoft.com/office/drawing/2014/main" id="{1E9BE233-772C-488E-9E56-FEF2EA8C62AF}"/>
              </a:ext>
            </a:extLst>
          </p:cNvPr>
          <p:cNvSpPr txBox="1"/>
          <p:nvPr/>
        </p:nvSpPr>
        <p:spPr>
          <a:xfrm>
            <a:off x="584791" y="155123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92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60803" y="2474278"/>
            <a:ext cx="8298135" cy="3950334"/>
          </a:xfrm>
        </p:spPr>
        <p:txBody>
          <a:bodyPr>
            <a:noAutofit/>
          </a:bodyPr>
          <a:lstStyle/>
          <a:p>
            <a:r>
              <a:rPr lang="en-GB" sz="2000" dirty="0">
                <a:latin typeface="Arial" panose="020B0604020202020204" pitchFamily="34" charset="0"/>
                <a:cs typeface="Arial" panose="020B0604020202020204" pitchFamily="34" charset="0"/>
              </a:rPr>
              <a:t>Unlike previous editions of our annual complaints statistics, the 2019/20 report does not include a detailed discussion of the findings and what they might indicate about how the police complaints system is performing. </a:t>
            </a:r>
          </a:p>
          <a:p>
            <a:r>
              <a:rPr lang="en-GB" sz="2000" dirty="0">
                <a:latin typeface="Arial" panose="020B0604020202020204" pitchFamily="34" charset="0"/>
                <a:cs typeface="Arial" panose="020B0604020202020204" pitchFamily="34" charset="0"/>
              </a:rPr>
              <a:t>This is because significant changes to the complaints system were  introduced on 1 February 2020 through the </a:t>
            </a:r>
            <a:r>
              <a:rPr lang="en-GB" sz="2000" i="1" dirty="0">
                <a:latin typeface="Arial" panose="020B0604020202020204" pitchFamily="34" charset="0"/>
                <a:cs typeface="Arial" panose="020B0604020202020204" pitchFamily="34" charset="0"/>
              </a:rPr>
              <a:t>Policing and Crime Act 2017</a:t>
            </a:r>
            <a:r>
              <a:rPr lang="en-GB" sz="2000" dirty="0">
                <a:latin typeface="Arial" panose="020B0604020202020204" pitchFamily="34" charset="0"/>
                <a:cs typeface="Arial" panose="020B0604020202020204" pitchFamily="34" charset="0"/>
              </a:rPr>
              <a:t>. </a:t>
            </a:r>
          </a:p>
          <a:p>
            <a:r>
              <a:rPr lang="en-GB" sz="2000" dirty="0">
                <a:latin typeface="Arial" panose="020B0604020202020204" pitchFamily="34" charset="0"/>
                <a:cs typeface="Arial" panose="020B0604020202020204" pitchFamily="34" charset="0"/>
              </a:rPr>
              <a:t>Without a full year’s data, it would not be meaningful to compare these statistics to previous years. </a:t>
            </a:r>
          </a:p>
          <a:p>
            <a:pPr marL="342900" lvl="0" indent="-342900">
              <a:buFont typeface="Arial" panose="020B0604020202020204" pitchFamily="34" charset="0"/>
              <a:buChar char="•"/>
            </a:pPr>
            <a:endParaRPr lang="en-GB" sz="1500" dirty="0">
              <a:effectLst/>
            </a:endParaRP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5" name="TextBox 4">
            <a:extLst>
              <a:ext uri="{FF2B5EF4-FFF2-40B4-BE49-F238E27FC236}">
                <a16:creationId xmlns:a16="http://schemas.microsoft.com/office/drawing/2014/main" id="{EC034EDE-FA81-4185-8DC2-DF05B7C48465}"/>
              </a:ext>
            </a:extLst>
          </p:cNvPr>
          <p:cNvSpPr txBox="1"/>
          <p:nvPr/>
        </p:nvSpPr>
        <p:spPr>
          <a:xfrm>
            <a:off x="584791" y="155123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70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F839F-D429-4D8F-B81F-53AA97CD6C39}"/>
              </a:ext>
            </a:extLst>
          </p:cNvPr>
          <p:cNvSpPr>
            <a:spLocks noGrp="1"/>
          </p:cNvSpPr>
          <p:nvPr>
            <p:ph type="title"/>
          </p:nvPr>
        </p:nvSpPr>
        <p:spPr>
          <a:xfrm>
            <a:off x="546919" y="2036961"/>
            <a:ext cx="7886700" cy="5109797"/>
          </a:xfrm>
        </p:spPr>
        <p:txBody>
          <a:bodyPr>
            <a:normAutofit fontScale="90000"/>
          </a:bodyPr>
          <a:lstStyle/>
          <a:p>
            <a:r>
              <a:rPr lang="en-GB" sz="2200" dirty="0">
                <a:latin typeface="Arial" panose="020B0604020202020204" pitchFamily="34" charset="0"/>
                <a:cs typeface="Arial" panose="020B0604020202020204" pitchFamily="34" charset="0"/>
              </a:rPr>
              <a:t>Between 1 April 2019 and 31 January 2020 police forces recorded 28,223 complaints containing 54,015 allegations; 86% were recorded within the target of ten working days.</a:t>
            </a:r>
            <a:br>
              <a:rPr lang="en-GB" sz="2200" dirty="0">
                <a:latin typeface="Arial" panose="020B0604020202020204" pitchFamily="34" charset="0"/>
                <a:cs typeface="Arial" panose="020B0604020202020204" pitchFamily="34" charset="0"/>
              </a:rPr>
            </a:b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Allegations of ‘other neglect or failure in duty’ accounted for 41% of all allegations recorded, in line with the trend in previous years. This category relates to how officers responded to our investigated incidents and can cover a wide range of issues. </a:t>
            </a:r>
            <a:br>
              <a:rPr lang="en-GB" sz="2200" dirty="0">
                <a:latin typeface="Arial" panose="020B0604020202020204" pitchFamily="34" charset="0"/>
                <a:cs typeface="Arial" panose="020B0604020202020204" pitchFamily="34" charset="0"/>
              </a:rPr>
            </a:b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Almost half of all allegations were handled through local resolution (48%), with over a third subject to a local investigation (39%). This reflects the trend seen last year to use local resolution for an increasing number of complaints. On average, local resolutions took significantly less time to conclude than local investigations (73 and 151 working days respectively).</a:t>
            </a:r>
            <a:br>
              <a:rPr lang="en-GB" dirty="0"/>
            </a:br>
            <a:endParaRPr lang="en-GB" dirty="0"/>
          </a:p>
        </p:txBody>
      </p:sp>
      <p:sp>
        <p:nvSpPr>
          <p:cNvPr id="4" name="TextBox 3">
            <a:extLst>
              <a:ext uri="{FF2B5EF4-FFF2-40B4-BE49-F238E27FC236}">
                <a16:creationId xmlns:a16="http://schemas.microsoft.com/office/drawing/2014/main" id="{F91AF64D-9F43-4D76-8BE2-002DB315D089}"/>
              </a:ext>
            </a:extLst>
          </p:cNvPr>
          <p:cNvSpPr txBox="1"/>
          <p:nvPr/>
        </p:nvSpPr>
        <p:spPr>
          <a:xfrm>
            <a:off x="465189" y="1575296"/>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Statistical findings this year</a:t>
            </a:r>
            <a:endParaRPr lang="en-GB" sz="3200" b="1" dirty="0">
              <a:latin typeface="Arial" panose="020B0604020202020204" pitchFamily="34" charset="0"/>
              <a:cs typeface="Arial" panose="020B0604020202020204" pitchFamily="34" charset="0"/>
            </a:endParaRPr>
          </a:p>
        </p:txBody>
      </p:sp>
      <p:pic>
        <p:nvPicPr>
          <p:cNvPr id="5" name="Content Placeholder 3">
            <a:extLst>
              <a:ext uri="{FF2B5EF4-FFF2-40B4-BE49-F238E27FC236}">
                <a16:creationId xmlns:a16="http://schemas.microsoft.com/office/drawing/2014/main" id="{38334712-1703-4680-ADD3-09347009B8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3475" y="433388"/>
            <a:ext cx="2301875" cy="461962"/>
          </a:xfrm>
          <a:prstGeom prst="rect">
            <a:avLst/>
          </a:prstGeom>
        </p:spPr>
      </p:pic>
    </p:spTree>
    <p:extLst>
      <p:ext uri="{BB962C8B-B14F-4D97-AF65-F5344CB8AC3E}">
        <p14:creationId xmlns:p14="http://schemas.microsoft.com/office/powerpoint/2010/main" val="223338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F9770-F207-4F41-BFEC-2D68AB2D07E4}"/>
              </a:ext>
            </a:extLst>
          </p:cNvPr>
          <p:cNvSpPr>
            <a:spLocks noGrp="1"/>
          </p:cNvSpPr>
          <p:nvPr>
            <p:ph type="title"/>
          </p:nvPr>
        </p:nvSpPr>
        <p:spPr>
          <a:xfrm>
            <a:off x="628650" y="2450819"/>
            <a:ext cx="7886700" cy="4740442"/>
          </a:xfrm>
        </p:spPr>
        <p:txBody>
          <a:bodyPr>
            <a:normAutofit fontScale="90000"/>
          </a:bodyPr>
          <a:lstStyle/>
          <a:p>
            <a:r>
              <a:rPr lang="en-GB" sz="2200" dirty="0">
                <a:latin typeface="Arial" panose="020B0604020202020204" pitchFamily="34" charset="0"/>
                <a:cs typeface="Arial" panose="020B0604020202020204" pitchFamily="34" charset="0"/>
              </a:rPr>
              <a:t>When a complainant is unhappy with the way their complaint has been handled, there is a right of appeal. Appeals are handled by the appropriate body which can be the Chief Officer of the police force or the IOPC. </a:t>
            </a:r>
            <a:br>
              <a:rPr lang="en-GB" sz="2200" dirty="0">
                <a:latin typeface="Arial" panose="020B0604020202020204" pitchFamily="34" charset="0"/>
                <a:cs typeface="Arial" panose="020B0604020202020204" pitchFamily="34" charset="0"/>
              </a:rPr>
            </a:b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Chief officers received 3,512 appeals and upheld 16% of those following local resolution and 15% of those following investigations. </a:t>
            </a:r>
            <a:br>
              <a:rPr lang="en-GB" sz="2200" dirty="0">
                <a:latin typeface="Arial" panose="020B0604020202020204" pitchFamily="34" charset="0"/>
                <a:cs typeface="Arial" panose="020B0604020202020204" pitchFamily="34" charset="0"/>
              </a:rPr>
            </a:b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The IOPC dealt with 2,858 appeals and upheld 49% of those following local resolution and 34% of those following investigation by the police force. </a:t>
            </a:r>
            <a:br>
              <a:rPr lang="en-GB" sz="2200" dirty="0">
                <a:latin typeface="Arial" panose="020B0604020202020204" pitchFamily="34" charset="0"/>
                <a:cs typeface="Arial" panose="020B0604020202020204" pitchFamily="34" charset="0"/>
              </a:rPr>
            </a:b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The IOPC also dealt with all appeals relating to the non-recording of complaints and upheld 40% of those.  </a:t>
            </a:r>
            <a:br>
              <a:rPr lang="en-GB" dirty="0"/>
            </a:br>
            <a:endParaRPr lang="en-GB" dirty="0"/>
          </a:p>
        </p:txBody>
      </p:sp>
      <p:sp>
        <p:nvSpPr>
          <p:cNvPr id="4" name="TextBox 3">
            <a:extLst>
              <a:ext uri="{FF2B5EF4-FFF2-40B4-BE49-F238E27FC236}">
                <a16:creationId xmlns:a16="http://schemas.microsoft.com/office/drawing/2014/main" id="{438ADAB4-89F4-473D-A8FD-A4027CEC74CF}"/>
              </a:ext>
            </a:extLst>
          </p:cNvPr>
          <p:cNvSpPr txBox="1"/>
          <p:nvPr/>
        </p:nvSpPr>
        <p:spPr>
          <a:xfrm>
            <a:off x="465189" y="1575296"/>
            <a:ext cx="8050161" cy="461665"/>
          </a:xfrm>
          <a:prstGeom prst="rect">
            <a:avLst/>
          </a:prstGeom>
          <a:noFill/>
        </p:spPr>
        <p:txBody>
          <a:bodyPr wrap="square" rtlCol="0">
            <a:spAutoFit/>
          </a:bodyPr>
          <a:lstStyle/>
          <a:p>
            <a:r>
              <a:rPr lang="en-GB" sz="2400" b="1">
                <a:solidFill>
                  <a:srgbClr val="F0B323"/>
                </a:solidFill>
                <a:latin typeface="Arial" panose="020B0604020202020204" pitchFamily="34" charset="0"/>
                <a:cs typeface="Arial" panose="020B0604020202020204" pitchFamily="34" charset="0"/>
              </a:rPr>
              <a:t>&gt;</a:t>
            </a:r>
            <a:r>
              <a:rPr lang="en-GB" sz="2400">
                <a:latin typeface="Arial" panose="020B0604020202020204" pitchFamily="34" charset="0"/>
                <a:cs typeface="Arial" panose="020B0604020202020204" pitchFamily="34" charset="0"/>
              </a:rPr>
              <a:t> </a:t>
            </a:r>
            <a:r>
              <a:rPr lang="en-GB" sz="2400" b="1">
                <a:latin typeface="Arial" panose="020B0604020202020204" pitchFamily="34" charset="0"/>
                <a:cs typeface="Arial" panose="020B0604020202020204" pitchFamily="34" charset="0"/>
              </a:rPr>
              <a:t>Statistical findings this year</a:t>
            </a:r>
            <a:endParaRPr lang="en-GB" sz="3200" b="1" dirty="0">
              <a:latin typeface="Arial" panose="020B0604020202020204" pitchFamily="34" charset="0"/>
              <a:cs typeface="Arial" panose="020B0604020202020204" pitchFamily="34" charset="0"/>
            </a:endParaRPr>
          </a:p>
        </p:txBody>
      </p:sp>
      <p:pic>
        <p:nvPicPr>
          <p:cNvPr id="5" name="Content Placeholder 3">
            <a:extLst>
              <a:ext uri="{FF2B5EF4-FFF2-40B4-BE49-F238E27FC236}">
                <a16:creationId xmlns:a16="http://schemas.microsoft.com/office/drawing/2014/main" id="{75FAC9B9-5399-4E03-B073-72B8863D8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3475" y="433388"/>
            <a:ext cx="2301875" cy="461962"/>
          </a:xfrm>
          <a:prstGeom prst="rect">
            <a:avLst/>
          </a:prstGeom>
        </p:spPr>
      </p:pic>
    </p:spTree>
    <p:extLst>
      <p:ext uri="{BB962C8B-B14F-4D97-AF65-F5344CB8AC3E}">
        <p14:creationId xmlns:p14="http://schemas.microsoft.com/office/powerpoint/2010/main" val="97676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2498342"/>
            <a:ext cx="8011064" cy="3232963"/>
          </a:xfrm>
        </p:spPr>
        <p:txBody>
          <a:bodyPr>
            <a:noAutofit/>
          </a:bodyPr>
          <a:lstStyle/>
          <a:p>
            <a:r>
              <a:rPr lang="en-GB" sz="2000" dirty="0">
                <a:latin typeface="Arial" panose="020B0604020202020204" pitchFamily="34" charset="0"/>
                <a:cs typeface="Arial" panose="020B0604020202020204" pitchFamily="34" charset="0"/>
              </a:rPr>
              <a:t>The changes to the complaints system introduced on 1 February 2020 aim to simplify the complaints system. Making it easier to navigate and putting a greater emphasis on handling complaints in a reasonable and proportionate manner.</a:t>
            </a:r>
          </a:p>
          <a:p>
            <a:r>
              <a:rPr lang="en-GB" sz="2000" dirty="0">
                <a:latin typeface="Arial" panose="020B0604020202020204" pitchFamily="34" charset="0"/>
                <a:cs typeface="Arial" panose="020B0604020202020204" pitchFamily="34" charset="0"/>
              </a:rPr>
              <a:t>The reforms have broadened the definition of a complaint to “any expression of dissatisfaction with a police force” and introduced a single right to review that looks at whether the outcome of the complaint was reasonable and proportionate. This right to review replaced various appeal rights.</a:t>
            </a:r>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5" name="TextBox 4">
            <a:extLst>
              <a:ext uri="{FF2B5EF4-FFF2-40B4-BE49-F238E27FC236}">
                <a16:creationId xmlns:a16="http://schemas.microsoft.com/office/drawing/2014/main" id="{8AE297E1-EDA0-45A7-9792-6A93BEAE2610}"/>
              </a:ext>
            </a:extLst>
          </p:cNvPr>
          <p:cNvSpPr txBox="1"/>
          <p:nvPr/>
        </p:nvSpPr>
        <p:spPr>
          <a:xfrm>
            <a:off x="584791" y="155123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Changes to the complaints system</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81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6909134-374F-49B7-97A7-AAEBE33DB3E3}"/>
              </a:ext>
            </a:extLst>
          </p:cNvPr>
          <p:cNvSpPr txBox="1"/>
          <p:nvPr/>
        </p:nvSpPr>
        <p:spPr>
          <a:xfrm>
            <a:off x="584791" y="155123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Changes to the complaints system</a:t>
            </a:r>
            <a:endParaRPr lang="en-GB" sz="3200" b="1" dirty="0">
              <a:latin typeface="Arial" panose="020B0604020202020204" pitchFamily="34" charset="0"/>
              <a:cs typeface="Arial" panose="020B0604020202020204" pitchFamily="34" charset="0"/>
            </a:endParaRPr>
          </a:p>
        </p:txBody>
      </p:sp>
      <p:pic>
        <p:nvPicPr>
          <p:cNvPr id="6" name="Content Placeholder 3">
            <a:extLst>
              <a:ext uri="{FF2B5EF4-FFF2-40B4-BE49-F238E27FC236}">
                <a16:creationId xmlns:a16="http://schemas.microsoft.com/office/drawing/2014/main" id="{7B5E149E-6623-4353-83AD-92A454A41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 Placeholder 7">
            <a:extLst>
              <a:ext uri="{FF2B5EF4-FFF2-40B4-BE49-F238E27FC236}">
                <a16:creationId xmlns:a16="http://schemas.microsoft.com/office/drawing/2014/main" id="{9594FDF9-B0E9-4F25-B4E2-55BBE636E847}"/>
              </a:ext>
            </a:extLst>
          </p:cNvPr>
          <p:cNvSpPr>
            <a:spLocks noGrp="1"/>
          </p:cNvSpPr>
          <p:nvPr>
            <p:ph type="body" idx="1"/>
          </p:nvPr>
        </p:nvSpPr>
        <p:spPr>
          <a:xfrm>
            <a:off x="460803" y="2474278"/>
            <a:ext cx="8298135" cy="3950334"/>
          </a:xfrm>
        </p:spPr>
        <p:txBody>
          <a:bodyPr>
            <a:noAutofit/>
          </a:bodyPr>
          <a:lstStyle/>
          <a:p>
            <a:endParaRPr lang="en-GB" sz="20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1500" dirty="0">
              <a:effectLst/>
            </a:endParaRPr>
          </a:p>
        </p:txBody>
      </p:sp>
      <p:sp>
        <p:nvSpPr>
          <p:cNvPr id="8" name="TextBox 7">
            <a:extLst>
              <a:ext uri="{FF2B5EF4-FFF2-40B4-BE49-F238E27FC236}">
                <a16:creationId xmlns:a16="http://schemas.microsoft.com/office/drawing/2014/main" id="{8FF8571C-EDC5-4C6A-A279-F9FCFEBFFCAF}"/>
              </a:ext>
            </a:extLst>
          </p:cNvPr>
          <p:cNvSpPr txBox="1"/>
          <p:nvPr/>
        </p:nvSpPr>
        <p:spPr>
          <a:xfrm>
            <a:off x="584791" y="2189341"/>
            <a:ext cx="7548556" cy="3785652"/>
          </a:xfrm>
          <a:prstGeom prst="rect">
            <a:avLst/>
          </a:prstGeom>
          <a:noFill/>
        </p:spPr>
        <p:txBody>
          <a:bodyPr wrap="square" rtlCol="0">
            <a:spAutoFit/>
          </a:bodyPr>
          <a:lstStyle/>
          <a:p>
            <a:pPr lvl="0"/>
            <a:r>
              <a:rPr lang="en-GB" sz="2000" dirty="0">
                <a:latin typeface="Arial" panose="020B0604020202020204" pitchFamily="34" charset="0"/>
                <a:cs typeface="Arial" panose="020B0604020202020204" pitchFamily="34" charset="0"/>
              </a:rPr>
              <a:t>Complaints can be resolved quickly and if the complainant is satisfied, then their complaint will not be recorded under the </a:t>
            </a:r>
            <a:r>
              <a:rPr lang="en-GB" sz="2000" i="1" dirty="0">
                <a:latin typeface="Arial" panose="020B0604020202020204" pitchFamily="34" charset="0"/>
                <a:cs typeface="Arial" panose="020B0604020202020204" pitchFamily="34" charset="0"/>
              </a:rPr>
              <a:t>Police Reform Act 2002</a:t>
            </a:r>
            <a:r>
              <a:rPr lang="en-GB" sz="2000" dirty="0">
                <a:latin typeface="Arial" panose="020B0604020202020204" pitchFamily="34" charset="0"/>
                <a:cs typeface="Arial" panose="020B0604020202020204" pitchFamily="34" charset="0"/>
              </a:rPr>
              <a:t> (although details about it will be logged). </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Complainants can ask for their complaint to be recorded if they are unhappy that it has not been recorded.</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By law, certain serious complaints must be recorded and certain types of serious complaints must be referred to the IOPC.</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If a complainant is unhappy with the outcome, they can apply for a review. </a:t>
            </a:r>
          </a:p>
        </p:txBody>
      </p:sp>
    </p:spTree>
    <p:extLst>
      <p:ext uri="{BB962C8B-B14F-4D97-AF65-F5344CB8AC3E}">
        <p14:creationId xmlns:p14="http://schemas.microsoft.com/office/powerpoint/2010/main" val="914389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2A06-381F-42C9-B06D-BA2C998D7999}"/>
              </a:ext>
            </a:extLst>
          </p:cNvPr>
          <p:cNvSpPr>
            <a:spLocks noGrp="1"/>
          </p:cNvSpPr>
          <p:nvPr>
            <p:ph type="title"/>
          </p:nvPr>
        </p:nvSpPr>
        <p:spPr>
          <a:xfrm>
            <a:off x="546919" y="2139391"/>
            <a:ext cx="7886700" cy="1901402"/>
          </a:xfrm>
        </p:spPr>
        <p:txBody>
          <a:bodyPr>
            <a:normAutofit/>
          </a:bodyPr>
          <a:lstStyle/>
          <a:p>
            <a:r>
              <a:rPr lang="en-GB" sz="2000" dirty="0">
                <a:latin typeface="Arial" panose="020B0604020202020204" pitchFamily="34" charset="0"/>
                <a:cs typeface="Arial" panose="020B0604020202020204" pitchFamily="34" charset="0"/>
              </a:rPr>
              <a:t>Another of the key reforms is the use of reflective practice, which sits at the heart of the new complaints and discipline systems. Reflective practice aims to drive a culture change, where reflection informs personal and professional development with participation as the key. </a:t>
            </a:r>
            <a:br>
              <a:rPr lang="en-GB" sz="2000" dirty="0">
                <a:latin typeface="Arial" panose="020B0604020202020204" pitchFamily="34" charset="0"/>
                <a:cs typeface="Arial" panose="020B0604020202020204" pitchFamily="34" charset="0"/>
              </a:rPr>
            </a:br>
            <a:endParaRPr lang="en-GB" sz="2000" dirty="0"/>
          </a:p>
        </p:txBody>
      </p:sp>
      <p:sp>
        <p:nvSpPr>
          <p:cNvPr id="4" name="TextBox 3">
            <a:extLst>
              <a:ext uri="{FF2B5EF4-FFF2-40B4-BE49-F238E27FC236}">
                <a16:creationId xmlns:a16="http://schemas.microsoft.com/office/drawing/2014/main" id="{06A9E602-14BD-4776-910F-5D7FD14AB49B}"/>
              </a:ext>
            </a:extLst>
          </p:cNvPr>
          <p:cNvSpPr txBox="1"/>
          <p:nvPr/>
        </p:nvSpPr>
        <p:spPr>
          <a:xfrm>
            <a:off x="546919" y="145498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Changes to the complaints system</a:t>
            </a:r>
            <a:endParaRPr lang="en-GB" sz="3200" b="1" dirty="0">
              <a:latin typeface="Arial" panose="020B0604020202020204" pitchFamily="34" charset="0"/>
              <a:cs typeface="Arial" panose="020B0604020202020204" pitchFamily="34" charset="0"/>
            </a:endParaRPr>
          </a:p>
        </p:txBody>
      </p:sp>
      <p:pic>
        <p:nvPicPr>
          <p:cNvPr id="5" name="Content Placeholder 3">
            <a:extLst>
              <a:ext uri="{FF2B5EF4-FFF2-40B4-BE49-F238E27FC236}">
                <a16:creationId xmlns:a16="http://schemas.microsoft.com/office/drawing/2014/main" id="{FA71CEBB-FDB2-4B49-9779-E05F545E65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Tree>
    <p:extLst>
      <p:ext uri="{BB962C8B-B14F-4D97-AF65-F5344CB8AC3E}">
        <p14:creationId xmlns:p14="http://schemas.microsoft.com/office/powerpoint/2010/main" val="2259514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1657336"/>
            <a:ext cx="8011064" cy="4046001"/>
          </a:xfrm>
        </p:spPr>
        <p:txBody>
          <a:bodyPr>
            <a:noAutofit/>
          </a:bodyPr>
          <a:lstStyle/>
          <a:p>
            <a:r>
              <a:rPr lang="en-GB" sz="2000" dirty="0">
                <a:latin typeface="Arial" panose="020B0604020202020204" pitchFamily="34" charset="0"/>
                <a:cs typeface="Arial" panose="020B0604020202020204" pitchFamily="34" charset="0"/>
              </a:rPr>
              <a:t>The full report is available on our website.</a:t>
            </a:r>
            <a:r>
              <a:rPr lang="en-GB" sz="2000" b="1" dirty="0">
                <a:latin typeface="Arial" panose="020B0604020202020204" pitchFamily="34" charset="0"/>
                <a:cs typeface="Arial" panose="020B0604020202020204" pitchFamily="34" charset="0"/>
              </a:rPr>
              <a:t> </a:t>
            </a:r>
          </a:p>
          <a:p>
            <a:endParaRPr lang="en-GB" sz="2000" b="1" dirty="0">
              <a:latin typeface="Arial" panose="020B0604020202020204" pitchFamily="34" charset="0"/>
              <a:cs typeface="Arial" panose="020B0604020202020204" pitchFamily="34" charset="0"/>
            </a:endParaRPr>
          </a:p>
          <a:p>
            <a:r>
              <a:rPr lang="en-GB" sz="2000" dirty="0">
                <a:latin typeface="Arial" panose="020B0604020202020204" pitchFamily="34" charset="0"/>
                <a:ea typeface="Times New Roman" panose="02020603050405020304" pitchFamily="18" charset="0"/>
                <a:cs typeface="Arial" panose="020B0604020202020204" pitchFamily="34" charset="0"/>
              </a:rPr>
              <a:t>If you have difficulties accessing the report please email, </a:t>
            </a:r>
            <a:r>
              <a:rPr lang="en-GB" sz="2000" dirty="0">
                <a:latin typeface="Arial" panose="020B0604020202020204" pitchFamily="34" charset="0"/>
                <a:ea typeface="Times New Roman" panose="02020603050405020304" pitchFamily="18" charset="0"/>
                <a:cs typeface="Arial" panose="020B0604020202020204" pitchFamily="34" charset="0"/>
                <a:hlinkClick r:id="rId3"/>
              </a:rPr>
              <a:t>content_design_team@policeconduct.gov.uk</a:t>
            </a:r>
            <a:endParaRPr lang="en-GB" sz="2000" dirty="0">
              <a:latin typeface="Arial" panose="020B0604020202020204" pitchFamily="34" charset="0"/>
              <a:ea typeface="Times New Roman" panose="02020603050405020304" pitchFamily="18" charset="0"/>
              <a:cs typeface="Arial" panose="020B0604020202020204" pitchFamily="34" charset="0"/>
            </a:endParaRPr>
          </a:p>
          <a:p>
            <a:endParaRPr lang="en-GB" sz="2000" dirty="0">
              <a:latin typeface="Arial" panose="020B0604020202020204" pitchFamily="34" charset="0"/>
              <a:ea typeface="Times New Roman" panose="02020603050405020304" pitchFamily="18" charset="0"/>
              <a:cs typeface="Arial" panose="020B0604020202020204" pitchFamily="34" charset="0"/>
            </a:endParaRPr>
          </a:p>
          <a:p>
            <a:r>
              <a:rPr lang="en-GB" sz="2000" dirty="0">
                <a:latin typeface="Arial" panose="020B0604020202020204" pitchFamily="34" charset="0"/>
                <a:cs typeface="Arial" panose="020B0604020202020204" pitchFamily="34" charset="0"/>
              </a:rPr>
              <a:t>If you have any questions about the report please email </a:t>
            </a:r>
            <a:r>
              <a:rPr lang="en-GB" sz="2000" dirty="0">
                <a:latin typeface="Arial" panose="020B0604020202020204" pitchFamily="34" charset="0"/>
                <a:cs typeface="Arial" panose="020B0604020202020204" pitchFamily="34" charset="0"/>
                <a:hlinkClick r:id="rId4"/>
              </a:rPr>
              <a:t>oversight@policeconduct.gov.uk</a:t>
            </a:r>
            <a:r>
              <a:rPr lang="en-GB" sz="2000" dirty="0">
                <a:latin typeface="Arial" panose="020B0604020202020204" pitchFamily="34" charset="0"/>
                <a:cs typeface="Arial" panose="020B0604020202020204" pitchFamily="34" charset="0"/>
              </a:rPr>
              <a:t> </a:t>
            </a:r>
            <a:endParaRPr lang="en-GB" sz="2000" dirty="0">
              <a:latin typeface="Arial" panose="020B0604020202020204" pitchFamily="34" charset="0"/>
              <a:ea typeface="Times New Roman" panose="02020603050405020304" pitchFamily="18"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Website: www.policeconduct.gov.uk</a:t>
            </a:r>
          </a:p>
          <a:p>
            <a:r>
              <a:rPr lang="en-GB" sz="2000" dirty="0">
                <a:latin typeface="Arial" panose="020B0604020202020204" pitchFamily="34" charset="0"/>
                <a:cs typeface="Arial" panose="020B0604020202020204" pitchFamily="34" charset="0"/>
              </a:rPr>
              <a:t>Twitter: @</a:t>
            </a:r>
            <a:r>
              <a:rPr lang="en-GB" sz="2000" dirty="0" err="1">
                <a:latin typeface="Arial" panose="020B0604020202020204" pitchFamily="34" charset="0"/>
                <a:cs typeface="Arial" panose="020B0604020202020204" pitchFamily="34" charset="0"/>
              </a:rPr>
              <a:t>policeconduct</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Email: enquiries@policeconduct.gov.uk</a:t>
            </a:r>
          </a:p>
          <a:p>
            <a:r>
              <a:rPr lang="en-GB" sz="2000" dirty="0">
                <a:latin typeface="Arial" panose="020B0604020202020204" pitchFamily="34" charset="0"/>
                <a:cs typeface="Arial" panose="020B0604020202020204" pitchFamily="34" charset="0"/>
              </a:rPr>
              <a:t>Phone: 0300 020 0096</a:t>
            </a:r>
          </a:p>
          <a:p>
            <a:endParaRPr lang="en-GB" sz="18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4294967295"/>
          </p:nvPr>
        </p:nvPicPr>
        <p:blipFill>
          <a:blip r:embed="rId5"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509048" y="664517"/>
            <a:ext cx="8050161" cy="461665"/>
          </a:xfrm>
          <a:prstGeom prst="rect">
            <a:avLst/>
          </a:prstGeom>
          <a:noFill/>
        </p:spPr>
        <p:txBody>
          <a:bodyPr wrap="square" rtlCol="0">
            <a:spAutoFit/>
          </a:bodyPr>
          <a:lstStyle/>
          <a:p>
            <a:r>
              <a:rPr lang="en-GB" sz="2400"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To find out more</a:t>
            </a:r>
          </a:p>
        </p:txBody>
      </p:sp>
    </p:spTree>
    <p:extLst>
      <p:ext uri="{BB962C8B-B14F-4D97-AF65-F5344CB8AC3E}">
        <p14:creationId xmlns:p14="http://schemas.microsoft.com/office/powerpoint/2010/main" val="3891552087"/>
      </p:ext>
    </p:extLst>
  </p:cSld>
  <p:clrMapOvr>
    <a:masterClrMapping/>
  </p:clrMapOvr>
</p:sld>
</file>

<file path=ppt/theme/theme1.xml><?xml version="1.0" encoding="utf-8"?>
<a:theme xmlns:a="http://schemas.openxmlformats.org/drawingml/2006/main" name="Office Theme">
  <a:themeElements>
    <a:clrScheme name="IOPC colour palette">
      <a:dk1>
        <a:srgbClr val="373A36"/>
      </a:dk1>
      <a:lt1>
        <a:srgbClr val="FFFFFF"/>
      </a:lt1>
      <a:dk2>
        <a:srgbClr val="5F615E"/>
      </a:dk2>
      <a:lt2>
        <a:srgbClr val="737572"/>
      </a:lt2>
      <a:accent1>
        <a:srgbClr val="878986"/>
      </a:accent1>
      <a:accent2>
        <a:srgbClr val="F0B323"/>
      </a:accent2>
      <a:accent3>
        <a:srgbClr val="00B0B9"/>
      </a:accent3>
      <a:accent4>
        <a:srgbClr val="4B9560"/>
      </a:accent4>
      <a:accent5>
        <a:srgbClr val="E56A54"/>
      </a:accent5>
      <a:accent6>
        <a:srgbClr val="6F6F77"/>
      </a:accent6>
      <a:hlink>
        <a:srgbClr val="801738"/>
      </a:hlink>
      <a:folHlink>
        <a:srgbClr val="FFFF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e34c408-d254-443f-a3ae-3fefd9a21815">P7NEEHC7UEJX-1-11683</_dlc_DocId>
    <_dlc_DocIdUrl xmlns="9e34c408-d254-443f-a3ae-3fefd9a21815">
      <Url>http://ihome.guardian.gov.uk/_layouts/DocIdRedir.aspx?ID=P7NEEHC7UEJX-1-11683</Url>
      <Description>P7NEEHC7UEJX-1-11683</Description>
    </_dlc_DocIdUrl>
    <DocumentSubCategory xmlns="2d87e384-516f-4393-8d63-86b03fa5747f" xsi:nil="true"/>
    <PublishingExpirationDate xmlns="http://schemas.microsoft.com/sharepoint/v3" xsi:nil="true"/>
    <PublishingStartDate xmlns="http://schemas.microsoft.com/sharepoint/v3" xsi:nil="true"/>
    <DocumentCategory xmlns="2d87e384-516f-4393-8d63-86b03fa5747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9F3BA4232DA24C8EB32A198AA3A44A" ma:contentTypeVersion="5" ma:contentTypeDescription="Create a new document." ma:contentTypeScope="" ma:versionID="747465e4c3625e69f90ab6cc2a079f17">
  <xsd:schema xmlns:xsd="http://www.w3.org/2001/XMLSchema" xmlns:xs="http://www.w3.org/2001/XMLSchema" xmlns:p="http://schemas.microsoft.com/office/2006/metadata/properties" xmlns:ns1="http://schemas.microsoft.com/sharepoint/v3" xmlns:ns2="9e34c408-d254-443f-a3ae-3fefd9a21815" xmlns:ns3="2d87e384-516f-4393-8d63-86b03fa5747f" targetNamespace="http://schemas.microsoft.com/office/2006/metadata/properties" ma:root="true" ma:fieldsID="f2d6216c1edd2c87175801d51f551595" ns1:_="" ns2:_="" ns3:_="">
    <xsd:import namespace="http://schemas.microsoft.com/sharepoint/v3"/>
    <xsd:import namespace="9e34c408-d254-443f-a3ae-3fefd9a21815"/>
    <xsd:import namespace="2d87e384-516f-4393-8d63-86b03fa5747f"/>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DocumentCategory" minOccurs="0"/>
                <xsd:element ref="ns3:DocumentSub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4c408-d254-443f-a3ae-3fefd9a2181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d87e384-516f-4393-8d63-86b03fa5747f" elementFormDefault="qualified">
    <xsd:import namespace="http://schemas.microsoft.com/office/2006/documentManagement/types"/>
    <xsd:import namespace="http://schemas.microsoft.com/office/infopath/2007/PartnerControls"/>
    <xsd:element name="DocumentCategory" ma:index="13" nillable="true" ma:displayName="Document category" ma:format="Dropdown" ma:internalName="DocumentCategory">
      <xsd:simpleType>
        <xsd:restriction base="dms:Choice">
          <xsd:enumeration value="Health and Safety"/>
        </xsd:restriction>
      </xsd:simpleType>
    </xsd:element>
    <xsd:element name="DocumentSubCategory" ma:index="14" nillable="true" ma:displayName="Document subcategory" ma:format="Dropdown" ma:internalName="DocumentSubCategory">
      <xsd:simpleType>
        <xsd:restriction base="dms:Choice">
          <xsd:enumeration value="Policy"/>
          <xsd:enumeration value="Guidance"/>
          <xsd:enumeration value="Form"/>
          <xsd:enumeration value="Information"/>
          <xsd:enumeration value="Management document"/>
          <xsd:enumeration value="Li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0BB54D-3398-4A01-B8FE-59557430DA64}">
  <ds:schemaRefs>
    <ds:schemaRef ds:uri="http://schemas.microsoft.com/office/2006/metadata/properties"/>
    <ds:schemaRef ds:uri="http://schemas.microsoft.com/sharepoint/v3"/>
    <ds:schemaRef ds:uri="http://schemas.microsoft.com/office/infopath/2007/PartnerControls"/>
    <ds:schemaRef ds:uri="http://purl.org/dc/terms/"/>
    <ds:schemaRef ds:uri="9e34c408-d254-443f-a3ae-3fefd9a21815"/>
    <ds:schemaRef ds:uri="http://purl.org/dc/dcmitype/"/>
    <ds:schemaRef ds:uri="http://purl.org/dc/elements/1.1/"/>
    <ds:schemaRef ds:uri="http://schemas.microsoft.com/office/2006/documentManagement/types"/>
    <ds:schemaRef ds:uri="http://schemas.openxmlformats.org/package/2006/metadata/core-properties"/>
    <ds:schemaRef ds:uri="2d87e384-516f-4393-8d63-86b03fa5747f"/>
    <ds:schemaRef ds:uri="http://www.w3.org/XML/1998/namespace"/>
  </ds:schemaRefs>
</ds:datastoreItem>
</file>

<file path=customXml/itemProps2.xml><?xml version="1.0" encoding="utf-8"?>
<ds:datastoreItem xmlns:ds="http://schemas.openxmlformats.org/officeDocument/2006/customXml" ds:itemID="{05D383CC-77CB-4B4C-A212-FB8404DC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e34c408-d254-443f-a3ae-3fefd9a21815"/>
    <ds:schemaRef ds:uri="2d87e384-516f-4393-8d63-86b03fa574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E55DCB-2BA1-449D-8F11-E398548E8CFA}">
  <ds:schemaRefs>
    <ds:schemaRef ds:uri="http://schemas.microsoft.com/sharepoint/events"/>
  </ds:schemaRefs>
</ds:datastoreItem>
</file>

<file path=customXml/itemProps4.xml><?xml version="1.0" encoding="utf-8"?>
<ds:datastoreItem xmlns:ds="http://schemas.openxmlformats.org/officeDocument/2006/customXml" ds:itemID="{79C75A94-97B9-4D05-96CF-812522EF10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7007</TotalTime>
  <Words>1399</Words>
  <Application>Microsoft Office PowerPoint</Application>
  <PresentationFormat>On-screen Show (4:3)</PresentationFormat>
  <Paragraphs>71</Paragraphs>
  <Slides>9</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Arial Narrow</vt:lpstr>
      <vt:lpstr>Calibri</vt:lpstr>
      <vt:lpstr>Calibri Light</vt:lpstr>
      <vt:lpstr>Office Theme</vt:lpstr>
      <vt:lpstr>Custom Design</vt:lpstr>
      <vt:lpstr>PowerPoint Presentation</vt:lpstr>
      <vt:lpstr>Our police complaints statistics reports include information about the number and type of complaints made. They also set out how these complaints were subsequently dealt with and include demographic data about who complained and who the complaint was about. </vt:lpstr>
      <vt:lpstr>PowerPoint Presentation</vt:lpstr>
      <vt:lpstr>Between 1 April 2019 and 31 January 2020 police forces recorded 28,223 complaints containing 54,015 allegations; 86% were recorded within the target of ten working days.  Allegations of ‘other neglect or failure in duty’ accounted for 41% of all allegations recorded, in line with the trend in previous years. This category relates to how officers responded to our investigated incidents and can cover a wide range of issues.   Almost half of all allegations were handled through local resolution (48%), with over a third subject to a local investigation (39%). This reflects the trend seen last year to use local resolution for an increasing number of complaints. On average, local resolutions took significantly less time to conclude than local investigations (73 and 151 working days respectively). </vt:lpstr>
      <vt:lpstr>When a complainant is unhappy with the way their complaint has been handled, there is a right of appeal. Appeals are handled by the appropriate body which can be the Chief Officer of the police force or the IOPC.   Chief officers received 3,512 appeals and upheld 16% of those following local resolution and 15% of those following investigations.   The IOPC dealt with 2,858 appeals and upheld 49% of those following local resolution and 34% of those following investigation by the police force.   The IOPC also dealt with all appeals relating to the non-recording of complaints and upheld 40% of those.   </vt:lpstr>
      <vt:lpstr>PowerPoint Presentation</vt:lpstr>
      <vt:lpstr>PowerPoint Presentation</vt:lpstr>
      <vt:lpstr>Another of the key reforms is the use of reflective practice, which sits at the heart of the new complaints and discipline systems. Reflective practice aims to drive a culture change, where reflection informs personal and professional development with participation as the key.  </vt:lpstr>
      <vt:lpstr>PowerPoint Presentation</vt:lpstr>
    </vt:vector>
  </TitlesOfParts>
  <Company>IPCC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 goes here&gt;</dc:title>
  <dc:creator>Sara Brembor</dc:creator>
  <cp:lastModifiedBy>Seyche Cullinane</cp:lastModifiedBy>
  <cp:revision>149</cp:revision>
  <dcterms:created xsi:type="dcterms:W3CDTF">2018-01-08T15:42:12Z</dcterms:created>
  <dcterms:modified xsi:type="dcterms:W3CDTF">2020-11-25T16:35:04Z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-949088242</vt:i4>
  </property>
  <property fmtid="{D5CDD505-2E9C-101B-9397-08002B2CF9AE}" pid="3" name="_NewReviewCycle">
    <vt:lpwstr/>
  </property>
  <property fmtid="{D5CDD505-2E9C-101B-9397-08002B2CF9AE}" pid="4" name="_EmailSubject">
    <vt:lpwstr>Complaints stats slide deck for publication</vt:lpwstr>
  </property>
  <property fmtid="{D5CDD505-2E9C-101B-9397-08002B2CF9AE}" pid="5" name="_AuthorEmail">
    <vt:lpwstr>Seyche.Cullinane@policeconduct.gov.uk</vt:lpwstr>
  </property>
  <property fmtid="{D5CDD505-2E9C-101B-9397-08002B2CF9AE}" pid="6" name="_AuthorEmailDisplayName">
    <vt:lpwstr>Seyche Cullinane</vt:lpwstr>
  </property>
  <property fmtid="{D5CDD505-2E9C-101B-9397-08002B2CF9AE}" pid="7" name="_PreviousAdHocReviewCycleID">
    <vt:i4>392085860</vt:i4>
  </property>
  <property fmtid="{D5CDD505-2E9C-101B-9397-08002B2CF9AE}" pid="8" name="_dlc_DocIdItemGuid">
    <vt:lpwstr>eb8b1783-20fe-49c8-9303-95c8d630c3d2</vt:lpwstr>
  </property>
  <property fmtid="{D5CDD505-2E9C-101B-9397-08002B2CF9AE}" pid="9" name="ContentTypeId">
    <vt:lpwstr>0x010100B09F3BA4232DA24C8EB32A198AA3A44A</vt:lpwstr>
  </property>
  <property fmtid="{D5CDD505-2E9C-101B-9397-08002B2CF9AE}" pid="10" name="TaxKeyword">
    <vt:lpwstr/>
  </property>
  <property fmtid="{D5CDD505-2E9C-101B-9397-08002B2CF9AE}" pid="11" name="TaxCatchAll">
    <vt:lpwstr/>
  </property>
  <property fmtid="{D5CDD505-2E9C-101B-9397-08002B2CF9AE}" pid="12" name="TaxKeywordTaxHTField">
    <vt:lpwstr/>
  </property>
</Properties>
</file>